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notesMasterIdLst>
    <p:notesMasterId r:id="rId13"/>
  </p:notesMasterIdLst>
  <p:sldSz cx="14630400" cy="8229600"/>
  <p:notesSz cx="8229600" cy="14630400"/>
  <p:embeddedFontLst>
    <p:embeddedFont>
      <p:font typeface="Petrona"/>
      <p:regular r:id="rId18"/>
    </p:embeddedFont>
    <p:embeddedFont>
      <p:font typeface="Petrona"/>
      <p:regular r:id="rId19"/>
    </p:embeddedFont>
    <p:embeddedFont>
      <p:font typeface="Petrona"/>
      <p:regular r:id="rId20"/>
    </p:embeddedFont>
    <p:embeddedFont>
      <p:font typeface="Petrona"/>
      <p:regular r:id="rId21"/>
    </p:embeddedFont>
    <p:embeddedFont>
      <p:font typeface="Inter"/>
      <p:regular r:id="rId22"/>
    </p:embeddedFont>
    <p:embeddedFont>
      <p:font typeface="Inter"/>
      <p:regular r:id="rId23"/>
    </p:embeddedFont>
    <p:embeddedFont>
      <p:font typeface="Inter"/>
      <p:regular r:id="rId24"/>
    </p:embeddedFont>
    <p:embeddedFont>
      <p:font typeface="Inter"/>
      <p:regular r:id="rId25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8" Type="http://schemas.openxmlformats.org/officeDocument/2006/relationships/font" Target="fonts/font1.fntdata"/><Relationship Id="rId19" Type="http://schemas.openxmlformats.org/officeDocument/2006/relationships/font" Target="fonts/font2.fntdata"/><Relationship Id="rId20" Type="http://schemas.openxmlformats.org/officeDocument/2006/relationships/font" Target="fonts/font3.fntdata"/><Relationship Id="rId21" Type="http://schemas.openxmlformats.org/officeDocument/2006/relationships/font" Target="fonts/font4.fntdata"/><Relationship Id="rId22" Type="http://schemas.openxmlformats.org/officeDocument/2006/relationships/font" Target="fonts/font5.fntdata"/><Relationship Id="rId23" Type="http://schemas.openxmlformats.org/officeDocument/2006/relationships/font" Target="fonts/font6.fntdata"/><Relationship Id="rId24" Type="http://schemas.openxmlformats.org/officeDocument/2006/relationships/font" Target="fonts/font7.fntdata"/><Relationship Id="rId25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1012-1.png>
</file>

<file path=ppt/media/image-11-1.png>
</file>

<file path=ppt/media/image-2-1.png>
</file>

<file path=ppt/media/image-4-1.png>
</file>

<file path=ppt/media/image-6-1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2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2.xml"/><Relationship Id="rId3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41371"/>
            <a:ext cx="7556421" cy="15592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Architecture Logicielle de VendreFacile</a:t>
            </a:r>
            <a:endParaRPr lang="en-US" sz="4900" dirty="0"/>
          </a:p>
        </p:txBody>
      </p:sp>
      <p:sp>
        <p:nvSpPr>
          <p:cNvPr id="4" name="Text 1"/>
          <p:cNvSpPr/>
          <p:nvPr/>
        </p:nvSpPr>
        <p:spPr>
          <a:xfrm>
            <a:off x="793790" y="3340775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VendreFacile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est une plateforme web de petites annonces gratuites qui permet aux utilisateurs de publier, consulter et rechercher des annonces. Elle facilite les échanges entre acheteurs et vendeurs grâce à une messagerie interne intégrée.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047536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Les acteurs clés sont le vendeur, le client (avec un booléen professionnel) et l’administrateur chargé de la modération et du support.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793790" y="6408301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10" y="6415921"/>
            <a:ext cx="347663" cy="34766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270040" y="6391394"/>
            <a:ext cx="2739152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par Akram Chouichi</a:t>
            </a: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9135" y="550426"/>
            <a:ext cx="7789902" cy="686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Diagramme de cas d'utilisation</a:t>
            </a:r>
            <a:endParaRPr lang="en-US" sz="43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19951" y="1636514"/>
            <a:ext cx="7790498" cy="6042541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0095" y="597218"/>
            <a:ext cx="6046232" cy="7465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50"/>
              </a:lnSpc>
              <a:buNone/>
            </a:pPr>
            <a:r>
              <a:rPr lang="en-US" sz="47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Diagramme de classes</a:t>
            </a:r>
            <a:endParaRPr lang="en-US" sz="4700" dirty="0"/>
          </a:p>
        </p:txBody>
      </p:sp>
      <p:sp>
        <p:nvSpPr>
          <p:cNvPr id="3" name="Text 1"/>
          <p:cNvSpPr/>
          <p:nvPr/>
        </p:nvSpPr>
        <p:spPr>
          <a:xfrm>
            <a:off x="760095" y="1864876"/>
            <a:ext cx="3221117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endParaRPr lang="en-US" sz="17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18660" y="1913811"/>
            <a:ext cx="5608082" cy="575976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0664190" y="1864876"/>
            <a:ext cx="3221117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endParaRPr lang="en-US" sz="1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2583" y="681395"/>
            <a:ext cx="7818834" cy="13015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100"/>
              </a:lnSpc>
              <a:buNone/>
            </a:pPr>
            <a:r>
              <a:rPr lang="en-US" sz="40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Fonctionnalités Principales et Souhaitées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662583" y="2266950"/>
            <a:ext cx="3814763" cy="3217902"/>
          </a:xfrm>
          <a:prstGeom prst="roundRect">
            <a:avLst>
              <a:gd name="adj" fmla="val 2471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59512" y="2463879"/>
            <a:ext cx="3407807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Fonctionnalités Obligatoires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859512" y="2902863"/>
            <a:ext cx="3420904" cy="302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Gestion des annonces (CRUD)</a:t>
            </a:r>
            <a:endParaRPr lang="en-US" sz="1450" dirty="0"/>
          </a:p>
        </p:txBody>
      </p:sp>
      <p:sp>
        <p:nvSpPr>
          <p:cNvPr id="7" name="Text 4"/>
          <p:cNvSpPr/>
          <p:nvPr/>
        </p:nvSpPr>
        <p:spPr>
          <a:xfrm>
            <a:off x="859512" y="3271957"/>
            <a:ext cx="3420904" cy="6057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Comptes utilisateurs (inscription, connexion)</a:t>
            </a:r>
            <a:endParaRPr lang="en-US" sz="1450" dirty="0"/>
          </a:p>
        </p:txBody>
      </p:sp>
      <p:sp>
        <p:nvSpPr>
          <p:cNvPr id="8" name="Text 5"/>
          <p:cNvSpPr/>
          <p:nvPr/>
        </p:nvSpPr>
        <p:spPr>
          <a:xfrm>
            <a:off x="859512" y="3943945"/>
            <a:ext cx="3420904" cy="302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Messagerie intégrée</a:t>
            </a:r>
            <a:endParaRPr lang="en-US" sz="1450" dirty="0"/>
          </a:p>
        </p:txBody>
      </p:sp>
      <p:sp>
        <p:nvSpPr>
          <p:cNvPr id="9" name="Text 6"/>
          <p:cNvSpPr/>
          <p:nvPr/>
        </p:nvSpPr>
        <p:spPr>
          <a:xfrm>
            <a:off x="859512" y="4313039"/>
            <a:ext cx="3420904" cy="6057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Moteur de recherche multi-critères</a:t>
            </a:r>
            <a:endParaRPr lang="en-US" sz="1450" dirty="0"/>
          </a:p>
        </p:txBody>
      </p:sp>
      <p:sp>
        <p:nvSpPr>
          <p:cNvPr id="10" name="Text 7"/>
          <p:cNvSpPr/>
          <p:nvPr/>
        </p:nvSpPr>
        <p:spPr>
          <a:xfrm>
            <a:off x="859512" y="4985028"/>
            <a:ext cx="3420904" cy="302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Gestion de profil et favoris</a:t>
            </a:r>
            <a:endParaRPr lang="en-US" sz="1450" dirty="0"/>
          </a:p>
        </p:txBody>
      </p:sp>
      <p:sp>
        <p:nvSpPr>
          <p:cNvPr id="11" name="Shape 8"/>
          <p:cNvSpPr/>
          <p:nvPr/>
        </p:nvSpPr>
        <p:spPr>
          <a:xfrm>
            <a:off x="4666655" y="2266950"/>
            <a:ext cx="3814763" cy="3217902"/>
          </a:xfrm>
          <a:prstGeom prst="roundRect">
            <a:avLst>
              <a:gd name="adj" fmla="val 2471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4863584" y="2463879"/>
            <a:ext cx="3248501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Fonctionnalités Souhaitées</a:t>
            </a:r>
            <a:endParaRPr lang="en-US" sz="2000" dirty="0"/>
          </a:p>
        </p:txBody>
      </p:sp>
      <p:sp>
        <p:nvSpPr>
          <p:cNvPr id="13" name="Text 10"/>
          <p:cNvSpPr/>
          <p:nvPr/>
        </p:nvSpPr>
        <p:spPr>
          <a:xfrm>
            <a:off x="4863584" y="2902863"/>
            <a:ext cx="3420904" cy="302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Géolocalisation des annonces</a:t>
            </a:r>
            <a:endParaRPr lang="en-US" sz="1450" dirty="0"/>
          </a:p>
        </p:txBody>
      </p:sp>
      <p:sp>
        <p:nvSpPr>
          <p:cNvPr id="14" name="Text 11"/>
          <p:cNvSpPr/>
          <p:nvPr/>
        </p:nvSpPr>
        <p:spPr>
          <a:xfrm>
            <a:off x="4863584" y="3271957"/>
            <a:ext cx="3420904" cy="302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Interface responsive mobile</a:t>
            </a:r>
            <a:endParaRPr lang="en-US" sz="1450" dirty="0"/>
          </a:p>
        </p:txBody>
      </p:sp>
      <p:sp>
        <p:nvSpPr>
          <p:cNvPr id="15" name="Shape 12"/>
          <p:cNvSpPr/>
          <p:nvPr/>
        </p:nvSpPr>
        <p:spPr>
          <a:xfrm>
            <a:off x="662583" y="5674162"/>
            <a:ext cx="7818834" cy="1873925"/>
          </a:xfrm>
          <a:prstGeom prst="roundRect">
            <a:avLst>
              <a:gd name="adj" fmla="val 4243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859512" y="5871091"/>
            <a:ext cx="4854416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Fonctionnalités Non Retenues pour MVP</a:t>
            </a:r>
            <a:endParaRPr lang="en-US" sz="2000" dirty="0"/>
          </a:p>
        </p:txBody>
      </p:sp>
      <p:sp>
        <p:nvSpPr>
          <p:cNvPr id="17" name="Text 14"/>
          <p:cNvSpPr/>
          <p:nvPr/>
        </p:nvSpPr>
        <p:spPr>
          <a:xfrm>
            <a:off x="859512" y="6310074"/>
            <a:ext cx="7424976" cy="302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Paiement sécurisé (phase ultérieure)</a:t>
            </a:r>
            <a:endParaRPr lang="en-US" sz="1450" dirty="0"/>
          </a:p>
        </p:txBody>
      </p:sp>
      <p:sp>
        <p:nvSpPr>
          <p:cNvPr id="18" name="Text 15"/>
          <p:cNvSpPr/>
          <p:nvPr/>
        </p:nvSpPr>
        <p:spPr>
          <a:xfrm>
            <a:off x="859512" y="6679168"/>
            <a:ext cx="7424976" cy="302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Comptes professionnels (version 2)</a:t>
            </a:r>
            <a:endParaRPr lang="en-US" sz="1450" dirty="0"/>
          </a:p>
        </p:txBody>
      </p:sp>
      <p:sp>
        <p:nvSpPr>
          <p:cNvPr id="19" name="Text 16"/>
          <p:cNvSpPr/>
          <p:nvPr/>
        </p:nvSpPr>
        <p:spPr>
          <a:xfrm>
            <a:off x="859512" y="7048262"/>
            <a:ext cx="7424976" cy="302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Alertes email/notifications (phase ultérieure)</a:t>
            </a:r>
            <a:endParaRPr lang="en-US" sz="14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25084"/>
            <a:ext cx="12149852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Architecture Microservices et API Gateway</a:t>
            </a:r>
            <a:endParaRPr lang="en-US" sz="4900" dirty="0"/>
          </a:p>
        </p:txBody>
      </p:sp>
      <p:sp>
        <p:nvSpPr>
          <p:cNvPr id="3" name="Text 1"/>
          <p:cNvSpPr/>
          <p:nvPr/>
        </p:nvSpPr>
        <p:spPr>
          <a:xfrm>
            <a:off x="793790" y="2971681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Choix d’Architecture</a:t>
            </a:r>
            <a:endParaRPr lang="en-US" sz="2450" dirty="0"/>
          </a:p>
        </p:txBody>
      </p:sp>
      <p:sp>
        <p:nvSpPr>
          <p:cNvPr id="4" name="Text 2"/>
          <p:cNvSpPr/>
          <p:nvPr/>
        </p:nvSpPr>
        <p:spPr>
          <a:xfrm>
            <a:off x="793790" y="3588425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L’architecture microservices divise l’application en services indépendants, facilitant la scalabilité horizontale et le déploiement continu.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881205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Chaque service est centré sur un domaine métier, ce qui améliore la résilience et l’évolutivité, essentiel pour gérer plus de 10 000 utilisateurs connectés simultanément.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2971681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Services Clés</a:t>
            </a:r>
            <a:endParaRPr lang="en-US" sz="2450" dirty="0"/>
          </a:p>
        </p:txBody>
      </p:sp>
      <p:sp>
        <p:nvSpPr>
          <p:cNvPr id="7" name="Text 5"/>
          <p:cNvSpPr/>
          <p:nvPr/>
        </p:nvSpPr>
        <p:spPr>
          <a:xfrm>
            <a:off x="7599521" y="358842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AuthService : gestion des connexions et tokens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403062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UserService : profils et favoris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447282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AnnonceService : gestion des annonces et géolocalisation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527792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SearchService : moteur de recherche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572012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MessageService : messagerie interne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99521" y="616231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NotificationService (optionnel) : emails et notifications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2206" y="1106567"/>
            <a:ext cx="7672388" cy="14454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650"/>
              </a:lnSpc>
              <a:buNone/>
            </a:pPr>
            <a:r>
              <a:rPr lang="en-US" sz="45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Base de Données Distribuée et Partitionnement</a:t>
            </a:r>
            <a:endParaRPr lang="en-US" sz="4550" dirty="0"/>
          </a:p>
        </p:txBody>
      </p:sp>
      <p:sp>
        <p:nvSpPr>
          <p:cNvPr id="4" name="Shape 1"/>
          <p:cNvSpPr/>
          <p:nvPr/>
        </p:nvSpPr>
        <p:spPr>
          <a:xfrm>
            <a:off x="6222206" y="2867263"/>
            <a:ext cx="473035" cy="473035"/>
          </a:xfrm>
          <a:prstGeom prst="roundRect">
            <a:avLst>
              <a:gd name="adj" fmla="val 18668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905387" y="2939534"/>
            <a:ext cx="3021687" cy="7227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Base Relationnelle MariaDB/MySQL</a:t>
            </a:r>
            <a:endParaRPr lang="en-US" sz="2250" dirty="0"/>
          </a:p>
        </p:txBody>
      </p:sp>
      <p:sp>
        <p:nvSpPr>
          <p:cNvPr id="6" name="Text 3"/>
          <p:cNvSpPr/>
          <p:nvPr/>
        </p:nvSpPr>
        <p:spPr>
          <a:xfrm>
            <a:off x="6905387" y="3788331"/>
            <a:ext cx="3021687" cy="13454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Adaptée aux relations structurées entre utilisateurs, annonces et messages, avec requêtes SQL puissantes.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10189845" y="2867263"/>
            <a:ext cx="473035" cy="473035"/>
          </a:xfrm>
          <a:prstGeom prst="roundRect">
            <a:avLst>
              <a:gd name="adj" fmla="val 18668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873026" y="2939534"/>
            <a:ext cx="3021687" cy="7227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Partitionnement et Réplication</a:t>
            </a:r>
            <a:endParaRPr lang="en-US" sz="2250" dirty="0"/>
          </a:p>
        </p:txBody>
      </p:sp>
      <p:sp>
        <p:nvSpPr>
          <p:cNvPr id="9" name="Text 6"/>
          <p:cNvSpPr/>
          <p:nvPr/>
        </p:nvSpPr>
        <p:spPr>
          <a:xfrm>
            <a:off x="10873026" y="3788331"/>
            <a:ext cx="3021687" cy="16817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Partitionnement horizontal par région pour les annonces, réplication maître-esclave pour équilibrer lectures et écritures.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6222206" y="5890498"/>
            <a:ext cx="473035" cy="473035"/>
          </a:xfrm>
          <a:prstGeom prst="roundRect">
            <a:avLst>
              <a:gd name="adj" fmla="val 18668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905387" y="5962769"/>
            <a:ext cx="6063972" cy="3613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Choix CAP : Consistency + Partition Tolerance</a:t>
            </a:r>
            <a:endParaRPr lang="en-US" sz="2250" dirty="0"/>
          </a:p>
        </p:txBody>
      </p:sp>
      <p:sp>
        <p:nvSpPr>
          <p:cNvPr id="12" name="Text 9"/>
          <p:cNvSpPr/>
          <p:nvPr/>
        </p:nvSpPr>
        <p:spPr>
          <a:xfrm>
            <a:off x="6905387" y="6450211"/>
            <a:ext cx="6989207" cy="672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Transactions ACID assurent la cohérence forte, réplication et basculement automatique garantissent la tolérance aux pannes.</a:t>
            </a:r>
            <a:endParaRPr lang="en-US" sz="16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31990"/>
            <a:ext cx="13042821" cy="15592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Communication Interne et Messagerie Asynchrone</a:t>
            </a:r>
            <a:endParaRPr lang="en-US" sz="4900" dirty="0"/>
          </a:p>
        </p:txBody>
      </p:sp>
      <p:sp>
        <p:nvSpPr>
          <p:cNvPr id="3" name="Text 1"/>
          <p:cNvSpPr/>
          <p:nvPr/>
        </p:nvSpPr>
        <p:spPr>
          <a:xfrm>
            <a:off x="793790" y="3758208"/>
            <a:ext cx="3176349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Communication REST</a:t>
            </a:r>
            <a:endParaRPr lang="en-US" sz="2450" dirty="0"/>
          </a:p>
        </p:txBody>
      </p:sp>
      <p:sp>
        <p:nvSpPr>
          <p:cNvPr id="4" name="Text 2"/>
          <p:cNvSpPr/>
          <p:nvPr/>
        </p:nvSpPr>
        <p:spPr>
          <a:xfrm>
            <a:off x="793790" y="4374952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Les microservices communiquent via des API REST pour garantir une intégration simple et standardisée.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758208"/>
            <a:ext cx="5671185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Messagerie et Événements Asynchrones</a:t>
            </a:r>
            <a:endParaRPr lang="en-US" sz="2450" dirty="0"/>
          </a:p>
        </p:txBody>
      </p:sp>
      <p:sp>
        <p:nvSpPr>
          <p:cNvPr id="6" name="Text 4"/>
          <p:cNvSpPr/>
          <p:nvPr/>
        </p:nvSpPr>
        <p:spPr>
          <a:xfrm>
            <a:off x="7599521" y="4374952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RabbitMQ est utilisé pour la messagerie interne et la gestion des événements comme les nouvelles annonces ou messages.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5667732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Il offre d’excellents bindings Python et assure la fiabilité des échanges asynchrones.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56246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7471" y="3476506"/>
            <a:ext cx="13130093" cy="7046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Domain-Driven Design (DDD) et Bounded Contexts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717471" y="4488537"/>
            <a:ext cx="6495336" cy="2827020"/>
          </a:xfrm>
          <a:prstGeom prst="roundRect">
            <a:avLst>
              <a:gd name="adj" fmla="val 3046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29997" y="4701064"/>
            <a:ext cx="3344108" cy="3521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Contextes Métiers Définis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929997" y="5176242"/>
            <a:ext cx="6070282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Utilisateur : gestion des comptes et profils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929997" y="5575935"/>
            <a:ext cx="6070282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Annonce : création et affichage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929997" y="5975628"/>
            <a:ext cx="6070282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Recherche : filtres et tri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929997" y="6375321"/>
            <a:ext cx="6070282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Messagerie : échanges internes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929997" y="6775013"/>
            <a:ext cx="6070282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Favoris : gestion des annonces enregistrées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7417713" y="4488537"/>
            <a:ext cx="6495336" cy="2827020"/>
          </a:xfrm>
          <a:prstGeom prst="roundRect">
            <a:avLst>
              <a:gd name="adj" fmla="val 3046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7630239" y="4701064"/>
            <a:ext cx="2818686" cy="3521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Avantages du DDD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7630239" y="5176242"/>
            <a:ext cx="6070282" cy="656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Améliore la compréhension, la maintenance et l’évolution indépendante des fonctionnalités en réduisant le couplage.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2565" y="927854"/>
            <a:ext cx="7651671" cy="14656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750"/>
              </a:lnSpc>
              <a:buNone/>
            </a:pPr>
            <a:r>
              <a:rPr lang="en-US" sz="46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Principes de Développement Appliqués</a:t>
            </a:r>
            <a:endParaRPr lang="en-US" sz="4600" dirty="0"/>
          </a:p>
        </p:txBody>
      </p:sp>
      <p:sp>
        <p:nvSpPr>
          <p:cNvPr id="4" name="Shape 1"/>
          <p:cNvSpPr/>
          <p:nvPr/>
        </p:nvSpPr>
        <p:spPr>
          <a:xfrm>
            <a:off x="6232565" y="2713315"/>
            <a:ext cx="479703" cy="479703"/>
          </a:xfrm>
          <a:prstGeom prst="roundRect">
            <a:avLst>
              <a:gd name="adj" fmla="val 18667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925389" y="2786539"/>
            <a:ext cx="2999780" cy="7327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TDD (Test-Driven Development)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6925389" y="3647122"/>
            <a:ext cx="2999780" cy="13644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Tests écrits avant le code pour garantir fiabilité, testabilité et faciliter le refactoring.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10191631" y="2713315"/>
            <a:ext cx="479703" cy="479703"/>
          </a:xfrm>
          <a:prstGeom prst="roundRect">
            <a:avLst>
              <a:gd name="adj" fmla="val 18667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884456" y="2786539"/>
            <a:ext cx="2931557" cy="3663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Principes SOLID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10884456" y="3280767"/>
            <a:ext cx="2999780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Responsabilité unique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10884456" y="3696414"/>
            <a:ext cx="2999780" cy="6822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Ouvert à l’extension, fermé à la modification</a:t>
            </a:r>
            <a:endParaRPr lang="en-US" sz="1650" dirty="0"/>
          </a:p>
        </p:txBody>
      </p:sp>
      <p:sp>
        <p:nvSpPr>
          <p:cNvPr id="11" name="Text 8"/>
          <p:cNvSpPr/>
          <p:nvPr/>
        </p:nvSpPr>
        <p:spPr>
          <a:xfrm>
            <a:off x="10884456" y="4453176"/>
            <a:ext cx="2999780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Héritage contrôlé</a:t>
            </a:r>
            <a:endParaRPr lang="en-US" sz="1650" dirty="0"/>
          </a:p>
        </p:txBody>
      </p:sp>
      <p:sp>
        <p:nvSpPr>
          <p:cNvPr id="12" name="Text 9"/>
          <p:cNvSpPr/>
          <p:nvPr/>
        </p:nvSpPr>
        <p:spPr>
          <a:xfrm>
            <a:off x="10884456" y="4868823"/>
            <a:ext cx="2999780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Interfaces spécifiques</a:t>
            </a:r>
            <a:endParaRPr lang="en-US" sz="1650" dirty="0"/>
          </a:p>
        </p:txBody>
      </p:sp>
      <p:sp>
        <p:nvSpPr>
          <p:cNvPr id="13" name="Text 10"/>
          <p:cNvSpPr/>
          <p:nvPr/>
        </p:nvSpPr>
        <p:spPr>
          <a:xfrm>
            <a:off x="10884456" y="5284470"/>
            <a:ext cx="2999780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Injection de dépendances</a:t>
            </a:r>
            <a:endParaRPr lang="en-US" sz="1650" dirty="0"/>
          </a:p>
        </p:txBody>
      </p:sp>
      <p:sp>
        <p:nvSpPr>
          <p:cNvPr id="14" name="Shape 11"/>
          <p:cNvSpPr/>
          <p:nvPr/>
        </p:nvSpPr>
        <p:spPr>
          <a:xfrm>
            <a:off x="6232565" y="6051947"/>
            <a:ext cx="479703" cy="479703"/>
          </a:xfrm>
          <a:prstGeom prst="roundRect">
            <a:avLst>
              <a:gd name="adj" fmla="val 18667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6925389" y="6125170"/>
            <a:ext cx="2931557" cy="3663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KISS</a:t>
            </a:r>
            <a:endParaRPr lang="en-US" sz="2300" dirty="0"/>
          </a:p>
        </p:txBody>
      </p:sp>
      <p:sp>
        <p:nvSpPr>
          <p:cNvPr id="16" name="Text 13"/>
          <p:cNvSpPr/>
          <p:nvPr/>
        </p:nvSpPr>
        <p:spPr>
          <a:xfrm>
            <a:off x="6925389" y="6619399"/>
            <a:ext cx="6958846" cy="6822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Chaque composant reste simple, avec une logique métier claire, facilitant la lisibilité et l’intégration des nouveaux développeurs.</a:t>
            </a:r>
            <a:endParaRPr lang="en-US" sz="16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75070" y="620911"/>
            <a:ext cx="6612493" cy="774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8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Résumé et Perspectives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6275070" y="1733550"/>
            <a:ext cx="168950" cy="1243489"/>
          </a:xfrm>
          <a:prstGeom prst="roundRect">
            <a:avLst>
              <a:gd name="adj" fmla="val 56025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782038" y="1733550"/>
            <a:ext cx="3870365" cy="3873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Architecture Microservices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6782038" y="2255996"/>
            <a:ext cx="7059692" cy="7210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Scalabilité, résilience et déploiement indépendant des services métiers.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613088" y="3202305"/>
            <a:ext cx="168950" cy="1243489"/>
          </a:xfrm>
          <a:prstGeom prst="roundRect">
            <a:avLst>
              <a:gd name="adj" fmla="val 56025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120057" y="3202305"/>
            <a:ext cx="3939778" cy="3873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Base de Données Distribuée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7120057" y="3724751"/>
            <a:ext cx="6721673" cy="7210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MariaDB avec partitionnement et réplication pour performance et cohérence.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951107" y="4671060"/>
            <a:ext cx="168950" cy="1243489"/>
          </a:xfrm>
          <a:prstGeom prst="roundRect">
            <a:avLst>
              <a:gd name="adj" fmla="val 56025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458075" y="4671060"/>
            <a:ext cx="3540443" cy="3873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Principes Solides et DDD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7458075" y="5193506"/>
            <a:ext cx="6383655" cy="7210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Code maintenable, tests rigoureux et séparation claire des domaines.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289125" y="6139815"/>
            <a:ext cx="168950" cy="1243489"/>
          </a:xfrm>
          <a:prstGeom prst="roundRect">
            <a:avLst>
              <a:gd name="adj" fmla="val 56025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796093" y="6139815"/>
            <a:ext cx="3098721" cy="3873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Prochaines Étapes</a:t>
            </a:r>
            <a:endParaRPr lang="en-US" sz="2400" dirty="0"/>
          </a:p>
        </p:txBody>
      </p:sp>
      <p:sp>
        <p:nvSpPr>
          <p:cNvPr id="15" name="Text 12"/>
          <p:cNvSpPr/>
          <p:nvPr/>
        </p:nvSpPr>
        <p:spPr>
          <a:xfrm>
            <a:off x="7796093" y="6662261"/>
            <a:ext cx="6045637" cy="7210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Intégration des fonctionnalités avancées et optimisation continue de la plateforme.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724989"/>
            <a:ext cx="8546306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Conception et modélisatioin   </a:t>
            </a:r>
            <a:endParaRPr lang="en-US" sz="4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2025-05-16T12:32:49Z</dcterms:created>
  <dcterms:modified xsi:type="dcterms:W3CDTF">2025-05-16T12:32:49Z</dcterms:modified>
</cp:coreProperties>
</file>